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1" d="100"/>
          <a:sy n="111" d="100"/>
        </p:scale>
        <p:origin x="-894" y="22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33EA18-6D05-4CE5-9ADE-8569B00BB2B3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C4DD05-F58F-4F93-AD21-5EC5A47B7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634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0070AAF-F76D-4ED9-8467-F386F85BB5C3}" type="slidenum">
              <a:rPr lang="en-US"/>
              <a:pPr/>
              <a:t>1</a:t>
            </a:fld>
            <a:endParaRPr lang="en-US"/>
          </a:p>
        </p:txBody>
      </p:sp>
      <p:sp>
        <p:nvSpPr>
          <p:cNvPr id="5222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22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85C816-7FAB-4A25-B1B0-B905681ABF29}" type="datetimeFigureOut">
              <a:rPr lang="en-US" smtClean="0"/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4D435D-FA76-4BAC-8E2F-A75783D0C90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21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95288"/>
            <a:ext cx="9144000" cy="641350"/>
          </a:xfrm>
        </p:spPr>
        <p:txBody>
          <a:bodyPr>
            <a:normAutofit/>
          </a:bodyPr>
          <a:lstStyle/>
          <a:p>
            <a:pPr algn="ctr"/>
            <a:r>
              <a:rPr lang="en-US" sz="3600" dirty="0" smtClean="0">
                <a:latin typeface="Comic Sans MS" pitchFamily="66" charset="0"/>
              </a:rPr>
              <a:t>Title Removed </a:t>
            </a:r>
            <a:r>
              <a:rPr lang="en-US" sz="3600" smtClean="0">
                <a:latin typeface="Comic Sans MS" pitchFamily="66" charset="0"/>
              </a:rPr>
              <a:t>for Confidentiality</a:t>
            </a:r>
            <a:endParaRPr lang="en-US" sz="3600" dirty="0">
              <a:latin typeface="Comic Sans MS" pitchFamily="66" charset="0"/>
            </a:endParaRPr>
          </a:p>
        </p:txBody>
      </p:sp>
      <p:sp>
        <p:nvSpPr>
          <p:cNvPr id="521219" name="Text Box 3"/>
          <p:cNvSpPr txBox="1">
            <a:spLocks noChangeArrowheads="1"/>
          </p:cNvSpPr>
          <p:nvPr/>
        </p:nvSpPr>
        <p:spPr bwMode="auto">
          <a:xfrm>
            <a:off x="609600" y="457200"/>
            <a:ext cx="914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>
              <a:latin typeface="Times New Roman" pitchFamily="18" charset="0"/>
            </a:endParaRPr>
          </a:p>
        </p:txBody>
      </p:sp>
      <p:sp>
        <p:nvSpPr>
          <p:cNvPr id="521220" name="Text Box 4"/>
          <p:cNvSpPr txBox="1">
            <a:spLocks noChangeArrowheads="1"/>
          </p:cNvSpPr>
          <p:nvPr/>
        </p:nvSpPr>
        <p:spPr bwMode="auto">
          <a:xfrm>
            <a:off x="457200" y="2971800"/>
            <a:ext cx="1143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>
              <a:latin typeface="Times New Roman" pitchFamily="18" charset="0"/>
            </a:endParaRPr>
          </a:p>
        </p:txBody>
      </p:sp>
      <p:sp>
        <p:nvSpPr>
          <p:cNvPr id="521221" name="Text Box 5"/>
          <p:cNvSpPr txBox="1">
            <a:spLocks noChangeArrowheads="1"/>
          </p:cNvSpPr>
          <p:nvPr/>
        </p:nvSpPr>
        <p:spPr bwMode="auto">
          <a:xfrm>
            <a:off x="381000" y="2743200"/>
            <a:ext cx="1066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>
              <a:latin typeface="Times New Roman" pitchFamily="18" charset="0"/>
            </a:endParaRPr>
          </a:p>
        </p:txBody>
      </p:sp>
      <p:sp>
        <p:nvSpPr>
          <p:cNvPr id="521229" name="Text Box 13"/>
          <p:cNvSpPr txBox="1">
            <a:spLocks noChangeArrowheads="1"/>
          </p:cNvSpPr>
          <p:nvPr/>
        </p:nvSpPr>
        <p:spPr bwMode="auto">
          <a:xfrm>
            <a:off x="1905000" y="6019800"/>
            <a:ext cx="152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>
              <a:latin typeface="Times New Roman" pitchFamily="18" charset="0"/>
            </a:endParaRPr>
          </a:p>
        </p:txBody>
      </p:sp>
      <p:sp>
        <p:nvSpPr>
          <p:cNvPr id="521230" name="Text Box 14"/>
          <p:cNvSpPr txBox="1">
            <a:spLocks noChangeArrowheads="1"/>
          </p:cNvSpPr>
          <p:nvPr/>
        </p:nvSpPr>
        <p:spPr bwMode="auto">
          <a:xfrm>
            <a:off x="495300" y="1143000"/>
            <a:ext cx="8153400" cy="800219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 i="1" dirty="0">
                <a:latin typeface="Comic Sans MS" pitchFamily="66" charset="0"/>
              </a:rPr>
              <a:t>Project Goal</a:t>
            </a:r>
            <a:r>
              <a:rPr lang="en-US" sz="1800" dirty="0">
                <a:latin typeface="Comic Sans MS" pitchFamily="66" charset="0"/>
              </a:rPr>
              <a:t>: </a:t>
            </a:r>
            <a:r>
              <a:rPr lang="en-US" sz="1400" dirty="0">
                <a:latin typeface="Comic Sans MS" pitchFamily="66" charset="0"/>
              </a:rPr>
              <a:t>To </a:t>
            </a:r>
            <a:r>
              <a:rPr lang="en-US" sz="1400" dirty="0" smtClean="0">
                <a:latin typeface="Comic Sans MS" pitchFamily="66" charset="0"/>
              </a:rPr>
              <a:t>better prepare students for environments similar to those they will encounter during their college education and to provide opportunities for learning in non-traditional ways. </a:t>
            </a:r>
            <a:endParaRPr lang="en-US" sz="1400" dirty="0">
              <a:latin typeface="Comic Sans MS" pitchFamily="66" charset="0"/>
            </a:endParaRPr>
          </a:p>
        </p:txBody>
      </p:sp>
      <p:sp>
        <p:nvSpPr>
          <p:cNvPr id="521234" name="AutoShape 18"/>
          <p:cNvSpPr>
            <a:spLocks noChangeArrowheads="1"/>
          </p:cNvSpPr>
          <p:nvPr/>
        </p:nvSpPr>
        <p:spPr bwMode="auto">
          <a:xfrm>
            <a:off x="7391400" y="3657601"/>
            <a:ext cx="304800" cy="381000"/>
          </a:xfrm>
          <a:prstGeom prst="rightArrow">
            <a:avLst>
              <a:gd name="adj1" fmla="val 50000"/>
              <a:gd name="adj2" fmla="val 27451"/>
            </a:avLst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400"/>
          </a:p>
        </p:txBody>
      </p:sp>
      <p:sp>
        <p:nvSpPr>
          <p:cNvPr id="20" name="Rectangle 19"/>
          <p:cNvSpPr/>
          <p:nvPr/>
        </p:nvSpPr>
        <p:spPr>
          <a:xfrm>
            <a:off x="152400" y="2133600"/>
            <a:ext cx="1143000" cy="44958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sz="1600" dirty="0" smtClean="0">
                <a:latin typeface="Comic Sans MS" pitchFamily="66" charset="0"/>
              </a:rPr>
              <a:t>Inputs</a:t>
            </a:r>
          </a:p>
          <a:p>
            <a:pPr algn="ctr"/>
            <a:endParaRPr lang="en-US" sz="1200" dirty="0">
              <a:latin typeface="Comic Sans MS" pitchFamily="66" charset="0"/>
            </a:endParaRPr>
          </a:p>
          <a:p>
            <a:pPr algn="ctr"/>
            <a:endParaRPr lang="en-US" sz="1200" dirty="0" smtClean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Time</a:t>
            </a:r>
          </a:p>
          <a:p>
            <a:pPr algn="ctr"/>
            <a:endParaRPr lang="en-US" sz="1000" dirty="0" smtClean="0">
              <a:latin typeface="Comic Sans MS" pitchFamily="66" charset="0"/>
            </a:endParaRP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Technology</a:t>
            </a:r>
          </a:p>
          <a:p>
            <a:pPr algn="ctr"/>
            <a:endParaRPr lang="en-US" sz="1000" dirty="0" smtClean="0">
              <a:latin typeface="Comic Sans MS" pitchFamily="66" charset="0"/>
            </a:endParaRP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Technical Knowledge</a:t>
            </a:r>
          </a:p>
          <a:p>
            <a:pPr algn="ctr"/>
            <a:endParaRPr lang="en-US" sz="1000" dirty="0" smtClean="0">
              <a:latin typeface="Comic Sans MS" pitchFamily="66" charset="0"/>
            </a:endParaRP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Staff</a:t>
            </a:r>
          </a:p>
          <a:p>
            <a:pPr algn="ctr"/>
            <a:endParaRPr lang="en-US" sz="1000" dirty="0" smtClean="0">
              <a:latin typeface="Comic Sans MS" pitchFamily="66" charset="0"/>
            </a:endParaRP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Students</a:t>
            </a:r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1600200" y="2133600"/>
            <a:ext cx="1219200" cy="449580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sz="1600" dirty="0" smtClean="0">
                <a:latin typeface="Comic Sans MS" pitchFamily="66" charset="0"/>
              </a:rPr>
              <a:t>Activities</a:t>
            </a:r>
            <a:endParaRPr lang="en-US" sz="1200" dirty="0" smtClean="0">
              <a:latin typeface="Comic Sans MS" pitchFamily="66" charset="0"/>
            </a:endParaRPr>
          </a:p>
          <a:p>
            <a:pPr algn="ctr"/>
            <a:endParaRPr lang="en-US" sz="1200" dirty="0">
              <a:latin typeface="Comic Sans MS" pitchFamily="66" charset="0"/>
            </a:endParaRPr>
          </a:p>
          <a:p>
            <a:pPr algn="ctr"/>
            <a:endParaRPr lang="en-US" sz="1200" dirty="0" smtClean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Develop program guidelines 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Choose teachers and students to participate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Develop individual classroom plans of blended learning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Monitor student progress</a:t>
            </a:r>
          </a:p>
        </p:txBody>
      </p:sp>
      <p:sp>
        <p:nvSpPr>
          <p:cNvPr id="22" name="Rectangle 21"/>
          <p:cNvSpPr/>
          <p:nvPr/>
        </p:nvSpPr>
        <p:spPr>
          <a:xfrm>
            <a:off x="3124200" y="2133600"/>
            <a:ext cx="1219200" cy="4495800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sz="1600" dirty="0" smtClean="0">
                <a:latin typeface="Comic Sans MS" pitchFamily="66" charset="0"/>
              </a:rPr>
              <a:t>Outputs</a:t>
            </a:r>
            <a:endParaRPr lang="en-US" sz="1200" dirty="0" smtClean="0">
              <a:latin typeface="Comic Sans MS" pitchFamily="66" charset="0"/>
            </a:endParaRPr>
          </a:p>
          <a:p>
            <a:pPr algn="ctr"/>
            <a:endParaRPr lang="en-US" sz="1200" dirty="0">
              <a:latin typeface="Comic Sans MS" pitchFamily="66" charset="0"/>
            </a:endParaRPr>
          </a:p>
          <a:p>
            <a:pPr algn="ctr"/>
            <a:endParaRPr lang="en-US" sz="1200" dirty="0" smtClean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Written statement from school describing blended learning program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Class rosters and teachers to implement program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Classroom schedule of blended learning days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Record of number of days eligible for blended learning, reasons for ineligibility, and number of students participating</a:t>
            </a:r>
          </a:p>
          <a:p>
            <a:pPr algn="ctr"/>
            <a:endParaRPr lang="en-US" sz="1200" dirty="0">
              <a:latin typeface="Comic Sans MS" pitchFamily="66" charset="0"/>
            </a:endParaRPr>
          </a:p>
          <a:p>
            <a:pPr algn="ctr"/>
            <a:endParaRPr lang="en-US" sz="1600" dirty="0">
              <a:latin typeface="Comic Sans MS" pitchFamily="66" charset="0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4648200" y="2133600"/>
            <a:ext cx="1219200" cy="449580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sz="1600" dirty="0" smtClean="0">
                <a:latin typeface="Comic Sans MS" pitchFamily="66" charset="0"/>
              </a:rPr>
              <a:t>Short-Term Outcomes</a:t>
            </a:r>
          </a:p>
          <a:p>
            <a:pPr algn="ctr"/>
            <a:endParaRPr lang="en-US" sz="1000" dirty="0"/>
          </a:p>
          <a:p>
            <a:pPr algn="ctr"/>
            <a:r>
              <a:rPr lang="en-US" sz="1000" dirty="0" smtClean="0">
                <a:latin typeface="Comic Sans MS" pitchFamily="66" charset="0"/>
              </a:rPr>
              <a:t>Increased awareness of blended learning program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Increased organization and structure of blended learning classroom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Increased knowledge of student performance in blended learning environment (days eligible , days participating, grade)</a:t>
            </a:r>
            <a:endParaRPr lang="en-US" sz="1600" dirty="0">
              <a:latin typeface="Comic Sans MS" pitchFamily="66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6172200" y="2133600"/>
            <a:ext cx="1219200" cy="449580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sz="1600" dirty="0" smtClean="0">
                <a:latin typeface="Comic Sans MS" pitchFamily="66" charset="0"/>
              </a:rPr>
              <a:t>Interterm Outcomes</a:t>
            </a:r>
            <a:endParaRPr lang="en-US" sz="1000" dirty="0" smtClean="0">
              <a:latin typeface="Comic Sans MS" pitchFamily="66" charset="0"/>
            </a:endParaRP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Increased # of students interested in blended learning opportunities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Increased familiarity with classroom procedures and activities on blended learning days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Increased ability to make decisions about the direction and structure of the blended learning program based on relevant student data</a:t>
            </a:r>
            <a:endParaRPr lang="en-US" sz="1600" dirty="0">
              <a:latin typeface="Comic Sans MS" pitchFamily="66" charset="0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7696200" y="2133600"/>
            <a:ext cx="1219200" cy="449580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sz="1600" dirty="0" smtClean="0">
                <a:latin typeface="Comic Sans MS" pitchFamily="66" charset="0"/>
              </a:rPr>
              <a:t>Long-term Outcomes</a:t>
            </a:r>
            <a:endParaRPr lang="en-US" sz="1000" dirty="0" smtClean="0">
              <a:latin typeface="Comic Sans MS" pitchFamily="66" charset="0"/>
            </a:endParaRP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Better prepared students for 21</a:t>
            </a:r>
            <a:r>
              <a:rPr lang="en-US" sz="1000" baseline="30000" dirty="0" smtClean="0">
                <a:latin typeface="Comic Sans MS" pitchFamily="66" charset="0"/>
              </a:rPr>
              <a:t>st</a:t>
            </a:r>
            <a:r>
              <a:rPr lang="en-US" sz="1000" dirty="0" smtClean="0">
                <a:latin typeface="Comic Sans MS" pitchFamily="66" charset="0"/>
              </a:rPr>
              <a:t> century learning environment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r>
              <a:rPr lang="en-US" sz="1000" dirty="0" smtClean="0">
                <a:latin typeface="Comic Sans MS" pitchFamily="66" charset="0"/>
              </a:rPr>
              <a:t>Increased number of learners engaged </a:t>
            </a:r>
          </a:p>
          <a:p>
            <a:pPr algn="ctr"/>
            <a:endParaRPr lang="en-US" sz="1000" dirty="0">
              <a:latin typeface="Comic Sans MS" pitchFamily="66" charset="0"/>
            </a:endParaRPr>
          </a:p>
          <a:p>
            <a:pPr algn="ctr"/>
            <a:endParaRPr lang="en-US" sz="1600" dirty="0" smtClean="0">
              <a:latin typeface="Comic Sans MS" pitchFamily="66" charset="0"/>
            </a:endParaRPr>
          </a:p>
          <a:p>
            <a:pPr algn="ctr"/>
            <a:endParaRPr lang="en-US" sz="1600" dirty="0"/>
          </a:p>
          <a:p>
            <a:pPr algn="ctr"/>
            <a:endParaRPr lang="en-US" sz="1600" dirty="0"/>
          </a:p>
        </p:txBody>
      </p:sp>
      <p:sp>
        <p:nvSpPr>
          <p:cNvPr id="26" name="AutoShape 18"/>
          <p:cNvSpPr>
            <a:spLocks noChangeArrowheads="1"/>
          </p:cNvSpPr>
          <p:nvPr/>
        </p:nvSpPr>
        <p:spPr bwMode="auto">
          <a:xfrm>
            <a:off x="5867400" y="3657600"/>
            <a:ext cx="304800" cy="381000"/>
          </a:xfrm>
          <a:prstGeom prst="rightArrow">
            <a:avLst>
              <a:gd name="adj1" fmla="val 50000"/>
              <a:gd name="adj2" fmla="val 27451"/>
            </a:avLst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400"/>
          </a:p>
        </p:txBody>
      </p:sp>
      <p:sp>
        <p:nvSpPr>
          <p:cNvPr id="27" name="AutoShape 18"/>
          <p:cNvSpPr>
            <a:spLocks noChangeArrowheads="1"/>
          </p:cNvSpPr>
          <p:nvPr/>
        </p:nvSpPr>
        <p:spPr bwMode="auto">
          <a:xfrm>
            <a:off x="4343400" y="3657600"/>
            <a:ext cx="304800" cy="381000"/>
          </a:xfrm>
          <a:prstGeom prst="rightArrow">
            <a:avLst>
              <a:gd name="adj1" fmla="val 50000"/>
              <a:gd name="adj2" fmla="val 27451"/>
            </a:avLst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400"/>
          </a:p>
        </p:txBody>
      </p:sp>
      <p:sp>
        <p:nvSpPr>
          <p:cNvPr id="28" name="AutoShape 18"/>
          <p:cNvSpPr>
            <a:spLocks noChangeArrowheads="1"/>
          </p:cNvSpPr>
          <p:nvPr/>
        </p:nvSpPr>
        <p:spPr bwMode="auto">
          <a:xfrm>
            <a:off x="2819400" y="3657600"/>
            <a:ext cx="304800" cy="381000"/>
          </a:xfrm>
          <a:prstGeom prst="rightArrow">
            <a:avLst>
              <a:gd name="adj1" fmla="val 50000"/>
              <a:gd name="adj2" fmla="val 27451"/>
            </a:avLst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400"/>
          </a:p>
        </p:txBody>
      </p:sp>
      <p:sp>
        <p:nvSpPr>
          <p:cNvPr id="29" name="AutoShape 18"/>
          <p:cNvSpPr>
            <a:spLocks noChangeArrowheads="1"/>
          </p:cNvSpPr>
          <p:nvPr/>
        </p:nvSpPr>
        <p:spPr bwMode="auto">
          <a:xfrm>
            <a:off x="1295400" y="3657600"/>
            <a:ext cx="304800" cy="381000"/>
          </a:xfrm>
          <a:prstGeom prst="rightArrow">
            <a:avLst>
              <a:gd name="adj1" fmla="val 50000"/>
              <a:gd name="adj2" fmla="val 27451"/>
            </a:avLst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114</TotalTime>
  <Words>193</Words>
  <Application>Microsoft Office PowerPoint</Application>
  <PresentationFormat>On-screen Show (4:3)</PresentationFormat>
  <Paragraphs>60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Title Removed for Confidentiality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Blended Learning Program HGHS L. Dawn Cole</dc:title>
  <dc:creator>Coles</dc:creator>
  <cp:lastModifiedBy>Stacy Hughey Surman</cp:lastModifiedBy>
  <cp:revision>7</cp:revision>
  <dcterms:created xsi:type="dcterms:W3CDTF">2014-10-19T20:23:28Z</dcterms:created>
  <dcterms:modified xsi:type="dcterms:W3CDTF">2014-10-21T15:10:18Z</dcterms:modified>
</cp:coreProperties>
</file>

<file path=docProps/thumbnail.jpeg>
</file>